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77" r:id="rId2"/>
    <p:sldId id="342" r:id="rId3"/>
    <p:sldId id="341" r:id="rId4"/>
    <p:sldId id="284" r:id="rId5"/>
    <p:sldId id="285" r:id="rId6"/>
    <p:sldId id="281" r:id="rId7"/>
    <p:sldId id="282" r:id="rId8"/>
    <p:sldId id="320" r:id="rId9"/>
    <p:sldId id="331" r:id="rId10"/>
    <p:sldId id="347" r:id="rId11"/>
    <p:sldId id="299" r:id="rId12"/>
    <p:sldId id="283" r:id="rId13"/>
    <p:sldId id="321" r:id="rId14"/>
    <p:sldId id="322" r:id="rId15"/>
    <p:sldId id="332" r:id="rId16"/>
    <p:sldId id="338" r:id="rId17"/>
    <p:sldId id="339" r:id="rId18"/>
    <p:sldId id="340" r:id="rId19"/>
    <p:sldId id="317" r:id="rId20"/>
    <p:sldId id="344" r:id="rId21"/>
    <p:sldId id="294" r:id="rId22"/>
    <p:sldId id="300" r:id="rId23"/>
    <p:sldId id="323" r:id="rId24"/>
    <p:sldId id="295" r:id="rId25"/>
    <p:sldId id="324" r:id="rId26"/>
    <p:sldId id="314" r:id="rId27"/>
    <p:sldId id="354" r:id="rId28"/>
    <p:sldId id="353" r:id="rId29"/>
    <p:sldId id="360" r:id="rId30"/>
    <p:sldId id="361" r:id="rId31"/>
    <p:sldId id="362" r:id="rId32"/>
    <p:sldId id="356" r:id="rId33"/>
    <p:sldId id="357" r:id="rId34"/>
    <p:sldId id="358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8" r:id="rId47"/>
    <p:sldId id="379" r:id="rId48"/>
    <p:sldId id="380" r:id="rId49"/>
    <p:sldId id="381" r:id="rId50"/>
    <p:sldId id="382" r:id="rId51"/>
    <p:sldId id="383" r:id="rId52"/>
    <p:sldId id="384" r:id="rId53"/>
    <p:sldId id="385" r:id="rId54"/>
    <p:sldId id="387" r:id="rId55"/>
    <p:sldId id="388" r:id="rId56"/>
    <p:sldId id="389" r:id="rId57"/>
    <p:sldId id="390" r:id="rId58"/>
    <p:sldId id="391" r:id="rId59"/>
    <p:sldId id="392" r:id="rId60"/>
    <p:sldId id="400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2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9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F9A24-8582-4033-9BF7-199267ACDEE9}" type="datetimeFigureOut">
              <a:rPr lang="en-US" smtClean="0"/>
              <a:t>8/23/16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01BB1-9855-49CA-9B26-BFA3BFD5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5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01BB1-9855-49CA-9B26-BFA3BFD578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B71BB-42D8-4283-A142-3B883D633DE3}" type="datetime1">
              <a:rPr lang="en-GB" smtClean="0"/>
              <a:t>8/23/16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4B5F-93AD-45D3-8C83-E262F820BE3C}" type="datetime1">
              <a:rPr lang="en-GB" smtClean="0"/>
              <a:t>8/23/16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B6E1-3960-435B-88E3-304BCB043781}" type="datetime1">
              <a:rPr lang="en-GB" smtClean="0"/>
              <a:t>8/23/16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8B2-6C00-4874-9929-0B00055C6F5F}" type="datetime1">
              <a:rPr lang="en-GB" smtClean="0"/>
              <a:t>8/23/16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4FC0B-F891-4DBB-9B43-B414ED6F57CF}" type="datetime1">
              <a:rPr lang="en-GB" smtClean="0"/>
              <a:t>8/23/16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6203-7F43-40E2-9313-C03413FC619B}" type="datetime1">
              <a:rPr lang="en-GB" smtClean="0"/>
              <a:t>8/23/16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F697-59AD-49A4-8F57-B0EB5CDE8597}" type="datetime1">
              <a:rPr lang="en-GB" smtClean="0"/>
              <a:t>8/23/16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88E5E-B361-4D65-9B7B-D7200DA73385}" type="datetime1">
              <a:rPr lang="en-GB" smtClean="0"/>
              <a:t>8/23/16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EE4-679B-4DB2-A48E-1F667ABEE5E2}" type="datetime1">
              <a:rPr lang="en-GB" smtClean="0"/>
              <a:t>8/23/16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BA313-35E7-4F1E-AC04-83BC1F7F2617}" type="datetime1">
              <a:rPr lang="en-GB" smtClean="0"/>
              <a:t>8/23/16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44D5D-E2AE-4F19-A1B5-B1E9720EBD4D}" type="datetime1">
              <a:rPr lang="en-GB" smtClean="0"/>
              <a:t>8/23/16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19AAA-E93B-4CF7-A4FF-694F7EB195C7}" type="datetime1">
              <a:rPr lang="en-GB" smtClean="0"/>
              <a:t>8/23/16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0BC4E-0C62-4F84-A18B-A02C7AA47FC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eg"/><Relationship Id="rId3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40960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5576" y="90872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latin typeface="Castellar" pitchFamily="18" charset="0"/>
              </a:rPr>
              <a:t>Morphology Practical</a:t>
            </a:r>
            <a:endParaRPr lang="en-US" b="1" dirty="0">
              <a:solidFill>
                <a:srgbClr val="FFFF00"/>
              </a:solidFill>
              <a:latin typeface="Castellar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3648" y="3068960"/>
            <a:ext cx="6624736" cy="30963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23</a:t>
            </a:r>
            <a:r>
              <a:rPr lang="en-US" baseline="30000" dirty="0" smtClean="0">
                <a:solidFill>
                  <a:srgbClr val="FFFF00"/>
                </a:solidFill>
              </a:rPr>
              <a:t>rd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baseline="30000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&amp; </a:t>
            </a:r>
            <a:r>
              <a:rPr lang="en-US" dirty="0" smtClean="0">
                <a:solidFill>
                  <a:srgbClr val="FFFF00"/>
                </a:solidFill>
              </a:rPr>
              <a:t>25</a:t>
            </a:r>
            <a:r>
              <a:rPr lang="en-US" baseline="30000" dirty="0" smtClean="0">
                <a:solidFill>
                  <a:srgbClr val="FFFF00"/>
                </a:solidFill>
              </a:rPr>
              <a:t>th</a:t>
            </a:r>
            <a:r>
              <a:rPr lang="en-US" dirty="0" smtClean="0">
                <a:solidFill>
                  <a:srgbClr val="FFFF00"/>
                </a:solidFill>
              </a:rPr>
              <a:t>   </a:t>
            </a:r>
            <a:r>
              <a:rPr lang="en-US" dirty="0" smtClean="0">
                <a:solidFill>
                  <a:srgbClr val="FFFF00"/>
                </a:solidFill>
              </a:rPr>
              <a:t>of </a:t>
            </a:r>
            <a:r>
              <a:rPr lang="en-US" dirty="0" smtClean="0">
                <a:solidFill>
                  <a:srgbClr val="FFFF00"/>
                </a:solidFill>
              </a:rPr>
              <a:t>August 2016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2:15 – 4:15 p.m.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Compiled by Drs Senani </a:t>
            </a:r>
            <a:r>
              <a:rPr lang="en-US" dirty="0" smtClean="0">
                <a:solidFill>
                  <a:srgbClr val="FFFF00"/>
                </a:solidFill>
              </a:rPr>
              <a:t>Williams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and 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err="1" smtClean="0">
                <a:solidFill>
                  <a:srgbClr val="FFFF00"/>
                </a:solidFill>
              </a:rPr>
              <a:t>Durga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Moratuwagama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4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Anaemia</a:t>
            </a:r>
            <a:r>
              <a:rPr lang="en-US" dirty="0" smtClean="0"/>
              <a:t> of chronic disease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4265128" cy="334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1484784"/>
            <a:ext cx="2987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Mildly hypochromic red cells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r>
              <a:rPr lang="en-US" sz="2800" dirty="0" err="1" smtClean="0"/>
              <a:t>Rouleaux</a:t>
            </a:r>
            <a:r>
              <a:rPr lang="en-US" sz="2800" dirty="0" smtClean="0"/>
              <a:t> formation. 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763689" y="1844824"/>
            <a:ext cx="3528391" cy="1008112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139952" y="4005064"/>
            <a:ext cx="1224136" cy="24767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18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Vitamin B12 or </a:t>
            </a:r>
            <a:r>
              <a:rPr lang="en-US" dirty="0" err="1" smtClean="0"/>
              <a:t>Folate</a:t>
            </a:r>
            <a:r>
              <a:rPr lang="en-US" dirty="0" smtClean="0"/>
              <a:t> deficiency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85" y="1340768"/>
            <a:ext cx="567676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534785" y="5805264"/>
            <a:ext cx="656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 that the red cells are larger than a small lymphocyte and that they are oval in shape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8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Hypersegmented</a:t>
            </a:r>
            <a:r>
              <a:rPr lang="en-US" dirty="0" smtClean="0"/>
              <a:t> neutrophils in </a:t>
            </a:r>
            <a:r>
              <a:rPr lang="en-US" dirty="0" err="1" smtClean="0"/>
              <a:t>megaloblastic</a:t>
            </a:r>
            <a:r>
              <a:rPr lang="en-US" dirty="0" smtClean="0"/>
              <a:t> </a:t>
            </a:r>
            <a:r>
              <a:rPr lang="en-US" dirty="0" err="1" smtClean="0"/>
              <a:t>anaemia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" t="8577" r="22534" b="6874"/>
          <a:stretch/>
        </p:blipFill>
        <p:spPr bwMode="auto">
          <a:xfrm>
            <a:off x="365760" y="2180276"/>
            <a:ext cx="429768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34785" y="5805264"/>
            <a:ext cx="656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Normal neutrophils have 3 – 5 lobes. Note this neutrophil with </a:t>
            </a:r>
            <a:r>
              <a:rPr lang="en-US" sz="2400" dirty="0" err="1" smtClean="0"/>
              <a:t>hypersegmented</a:t>
            </a:r>
            <a:r>
              <a:rPr lang="en-US" sz="2400" dirty="0" smtClean="0"/>
              <a:t> nucleus. 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2204864"/>
            <a:ext cx="3052733" cy="293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52524" y="514984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Normal neutrophil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89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Megaloblasts</a:t>
            </a:r>
            <a:r>
              <a:rPr lang="en-US" dirty="0" smtClean="0"/>
              <a:t> in the Bone marrow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t="26566" r="4164" b="2185"/>
          <a:stretch/>
        </p:blipFill>
        <p:spPr bwMode="auto">
          <a:xfrm>
            <a:off x="309438" y="1412776"/>
            <a:ext cx="5212080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652120" y="1268760"/>
            <a:ext cx="3103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Note the hyperplastic </a:t>
            </a:r>
            <a:r>
              <a:rPr lang="en-US" sz="2400" dirty="0" err="1" smtClean="0"/>
              <a:t>erythroid</a:t>
            </a:r>
            <a:r>
              <a:rPr lang="en-US" sz="2400" dirty="0" smtClean="0"/>
              <a:t> cells in the bone marrow.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The cells have partially </a:t>
            </a:r>
            <a:r>
              <a:rPr lang="en-US" sz="2400" dirty="0" err="1" smtClean="0"/>
              <a:t>haemoglobinized</a:t>
            </a:r>
            <a:r>
              <a:rPr lang="en-US" sz="2400" dirty="0" smtClean="0"/>
              <a:t> cytoplasm.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09438" y="5389765"/>
            <a:ext cx="656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nucleus is immature and has an open lace like chromatic pattern due to the lack of Vitamin B12 and </a:t>
            </a:r>
            <a:r>
              <a:rPr lang="en-US" sz="2400" dirty="0" err="1" smtClean="0"/>
              <a:t>folate</a:t>
            </a:r>
            <a:r>
              <a:rPr lang="en-US" sz="2400" dirty="0"/>
              <a:t>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7" t="34369" r="30870" b="41256"/>
          <a:stretch/>
        </p:blipFill>
        <p:spPr bwMode="auto">
          <a:xfrm>
            <a:off x="6837189" y="4371233"/>
            <a:ext cx="1880367" cy="203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6256538" y="5229200"/>
            <a:ext cx="1267790" cy="19251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84368" y="3960367"/>
            <a:ext cx="216024" cy="410866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5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Giant </a:t>
            </a:r>
            <a:r>
              <a:rPr lang="en-US" dirty="0" err="1" smtClean="0"/>
              <a:t>metamyelocytes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2" t="8399" r="2001" b="10532"/>
          <a:stretch/>
        </p:blipFill>
        <p:spPr bwMode="auto">
          <a:xfrm>
            <a:off x="863588" y="1556792"/>
            <a:ext cx="5940660" cy="4983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14</a:t>
            </a:fld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91694" y="1268760"/>
            <a:ext cx="1040346" cy="4032448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206690" y="1268760"/>
            <a:ext cx="645230" cy="1909936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9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</a:t>
            </a:r>
            <a:r>
              <a:rPr lang="en-US" dirty="0" err="1" smtClean="0"/>
              <a:t>macrocytes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17556"/>
            <a:ext cx="4159652" cy="405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34785" y="5805264"/>
            <a:ext cx="656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 that the red cells are larger than a small lymphocyte and that they are round in shape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32041" y="170080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Causes of round </a:t>
            </a:r>
            <a:r>
              <a:rPr lang="en-US" sz="2400" dirty="0" err="1" smtClean="0"/>
              <a:t>macrocytes</a:t>
            </a: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Liver disease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Hypothyroidism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3265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Hereditary spherocytosis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62175"/>
            <a:ext cx="4669110" cy="413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95536" y="980728"/>
            <a:ext cx="8136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Note the absence of central area of pallor in the </a:t>
            </a:r>
            <a:r>
              <a:rPr lang="en-US" sz="3200" dirty="0" err="1" smtClean="0"/>
              <a:t>spherocytes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588224" y="4077072"/>
            <a:ext cx="2016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Polychromatic cells</a:t>
            </a:r>
          </a:p>
          <a:p>
            <a:r>
              <a:rPr lang="en-US" sz="2400" dirty="0" smtClean="0"/>
              <a:t>Larger than normal darker than normal red cells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716016" y="1802433"/>
            <a:ext cx="0" cy="69046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5508104" y="3140970"/>
            <a:ext cx="2088232" cy="93610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13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Hereditary </a:t>
            </a:r>
            <a:r>
              <a:rPr lang="en-US" dirty="0" err="1" smtClean="0"/>
              <a:t>elliptocytosis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4" name="Picture 3" descr="35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340768"/>
            <a:ext cx="640602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3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Hereditary </a:t>
            </a:r>
            <a:r>
              <a:rPr lang="en-US" dirty="0" err="1" smtClean="0"/>
              <a:t>Pyropoikilocytosis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781175"/>
            <a:ext cx="44577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79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Thalassaemia</a:t>
            </a:r>
            <a:r>
              <a:rPr lang="en-US" dirty="0" smtClean="0"/>
              <a:t> major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943" r="52091" b="1665"/>
          <a:stretch/>
        </p:blipFill>
        <p:spPr bwMode="auto">
          <a:xfrm>
            <a:off x="98670" y="1124744"/>
            <a:ext cx="600278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1268760"/>
            <a:ext cx="29878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Nucleated red cells with partially </a:t>
            </a:r>
            <a:r>
              <a:rPr lang="en-US" sz="2800" dirty="0" err="1" smtClean="0"/>
              <a:t>haemoglobinized</a:t>
            </a:r>
            <a:r>
              <a:rPr lang="en-US" sz="2800" dirty="0" smtClean="0"/>
              <a:t> cytoplasm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Irregularly </a:t>
            </a:r>
            <a:r>
              <a:rPr lang="en-US" sz="2800" dirty="0" err="1" smtClean="0"/>
              <a:t>haemoglobinized</a:t>
            </a:r>
            <a:r>
              <a:rPr lang="en-US" sz="2800" dirty="0" smtClean="0"/>
              <a:t> cells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267744" y="1628800"/>
            <a:ext cx="4248472" cy="104411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220072" y="3933056"/>
            <a:ext cx="1152128" cy="14401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21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14" y="0"/>
            <a:ext cx="8229600" cy="1143000"/>
          </a:xfrm>
        </p:spPr>
        <p:txBody>
          <a:bodyPr/>
          <a:lstStyle/>
          <a:p>
            <a:r>
              <a:rPr lang="en-US" dirty="0" smtClean="0"/>
              <a:t>Normal bone marrow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" t="5283" r="4346" b="4491"/>
          <a:stretch/>
        </p:blipFill>
        <p:spPr bwMode="auto">
          <a:xfrm>
            <a:off x="1965330" y="1038033"/>
            <a:ext cx="4937760" cy="49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15200" y="2403219"/>
            <a:ext cx="1828800" cy="720080"/>
          </a:xfrm>
          <a:prstGeom prst="rect">
            <a:avLst/>
          </a:prstGeom>
          <a:gradFill>
            <a:gsLst>
              <a:gs pos="1000">
                <a:srgbClr val="92D050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 smtClean="0">
                <a:effectLst/>
              </a:rPr>
              <a:t>Erythropoiesis</a:t>
            </a:r>
            <a:endParaRPr lang="en-US" sz="2000" dirty="0">
              <a:effectLst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779" y="2016606"/>
            <a:ext cx="1828800" cy="648072"/>
          </a:xfrm>
          <a:prstGeom prst="rect">
            <a:avLst/>
          </a:prstGeom>
          <a:gradFill>
            <a:gsLst>
              <a:gs pos="1000">
                <a:srgbClr val="92D050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 err="1" smtClean="0">
                <a:effectLst/>
              </a:rPr>
              <a:t>Granulopoiesis</a:t>
            </a:r>
            <a:endParaRPr lang="en-US" sz="2000" dirty="0">
              <a:effectLst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03848" y="6076764"/>
            <a:ext cx="1828800" cy="648072"/>
          </a:xfrm>
          <a:prstGeom prst="rect">
            <a:avLst/>
          </a:prstGeom>
          <a:gradFill>
            <a:gsLst>
              <a:gs pos="1000">
                <a:srgbClr val="92D050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 err="1" smtClean="0"/>
              <a:t>Thrombo</a:t>
            </a:r>
            <a:r>
              <a:rPr lang="en-US" sz="2000" dirty="0" err="1" smtClean="0">
                <a:effectLst/>
              </a:rPr>
              <a:t>poiesis</a:t>
            </a:r>
            <a:endParaRPr lang="en-US" sz="2000" dirty="0">
              <a:effectLst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850579" y="2276872"/>
            <a:ext cx="417165" cy="6377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1"/>
          </p:cNvCxnSpPr>
          <p:nvPr/>
        </p:nvCxnSpPr>
        <p:spPr>
          <a:xfrm flipH="1" flipV="1">
            <a:off x="6228184" y="2492897"/>
            <a:ext cx="1087016" cy="270362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4118248" y="4221088"/>
            <a:ext cx="0" cy="1855676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86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Thalassaemia</a:t>
            </a:r>
            <a:r>
              <a:rPr lang="en-US" dirty="0" smtClean="0"/>
              <a:t> trait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4" name="Picture 3" descr="ynl1KQ1J5gJOpsArQcPOJg_m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56792"/>
            <a:ext cx="6458508" cy="43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2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Basophilic stippling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4775"/>
            <a:ext cx="7050360" cy="457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3284984"/>
            <a:ext cx="2987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Basophilic stippling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79912" y="3573016"/>
            <a:ext cx="3024336" cy="648072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470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Howell Jolly bodies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00250"/>
            <a:ext cx="4597102" cy="4597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1332051"/>
            <a:ext cx="29878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Howell Jolly body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Remnant of nuclear material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72000" y="1628800"/>
            <a:ext cx="1656184" cy="295232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40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Reticulocytes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4475187" cy="356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771020" y="1772816"/>
            <a:ext cx="30494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Red cells containing RNA usually stain darker than normal on normal </a:t>
            </a:r>
            <a:r>
              <a:rPr lang="en-US" sz="2400" dirty="0" err="1" smtClean="0"/>
              <a:t>Leishmann</a:t>
            </a:r>
            <a:r>
              <a:rPr lang="en-US" sz="2400" dirty="0" smtClean="0"/>
              <a:t> stains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Using supra vital stains such as methylene blue these cells display the RNA reticulum.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893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Sickle cell </a:t>
            </a:r>
            <a:r>
              <a:rPr lang="en-US" dirty="0" err="1" smtClean="0"/>
              <a:t>anaemia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5943600" cy="474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1268760"/>
            <a:ext cx="2987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Polychromatic cells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Sickle cells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71800" y="2924944"/>
            <a:ext cx="3744416" cy="2376264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724128" y="2924944"/>
            <a:ext cx="792088" cy="144016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1960" y="1556792"/>
            <a:ext cx="2088232" cy="2556284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04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Sickling test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" r="8961" b="7280"/>
          <a:stretch/>
        </p:blipFill>
        <p:spPr bwMode="auto">
          <a:xfrm>
            <a:off x="395536" y="1124744"/>
            <a:ext cx="3566160" cy="46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709974" y="1364113"/>
            <a:ext cx="38224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Note that </a:t>
            </a:r>
            <a:r>
              <a:rPr lang="en-US" sz="2400" dirty="0" err="1" smtClean="0"/>
              <a:t>haemolysis</a:t>
            </a:r>
            <a:r>
              <a:rPr lang="en-US" sz="2400" dirty="0" smtClean="0"/>
              <a:t> in the tube enables you to see through the tube and see the lines behind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Sickle cells absorb water and swell up and do not </a:t>
            </a:r>
            <a:r>
              <a:rPr lang="en-US" sz="2400" dirty="0" err="1" smtClean="0"/>
              <a:t>haemolyse</a:t>
            </a:r>
            <a:r>
              <a:rPr lang="en-US" sz="2400" dirty="0" smtClean="0"/>
              <a:t>. Therefore you cannot see the lines through the tube.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5803409"/>
            <a:ext cx="21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      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1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G6PD Deficiency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455750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112060" y="1844824"/>
            <a:ext cx="37804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Bite cell depicted by arrow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The denatured </a:t>
            </a:r>
            <a:r>
              <a:rPr lang="en-US" sz="2400" dirty="0" err="1" smtClean="0"/>
              <a:t>haemoglobin</a:t>
            </a:r>
            <a:r>
              <a:rPr lang="en-US" sz="2400" dirty="0" smtClean="0"/>
              <a:t> present in the red cell has been bitten off by the RES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1289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Blister cells containing denatured </a:t>
            </a:r>
            <a:r>
              <a:rPr lang="en-US" dirty="0" err="1" smtClean="0"/>
              <a:t>haemoglobin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59" y="1488385"/>
            <a:ext cx="6073921" cy="4676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56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Heinz bodies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7170" name="Picture 2" descr="http://media.tumblr.com/tumblr_lvdl9bAdTd1r2d4y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48710"/>
          <a:stretch/>
        </p:blipFill>
        <p:spPr bwMode="auto">
          <a:xfrm>
            <a:off x="467543" y="1484784"/>
            <a:ext cx="5151243" cy="433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8144" y="2954561"/>
            <a:ext cx="3129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Oxidized denatured </a:t>
            </a:r>
            <a:r>
              <a:rPr lang="en-US" sz="2800" dirty="0" err="1" smtClean="0"/>
              <a:t>haemoglobin</a:t>
            </a:r>
            <a:r>
              <a:rPr lang="en-US" sz="2800" dirty="0" smtClean="0"/>
              <a:t> displayed by </a:t>
            </a:r>
            <a:r>
              <a:rPr lang="en-US" sz="2800" dirty="0" err="1" smtClean="0"/>
              <a:t>supravital</a:t>
            </a:r>
            <a:r>
              <a:rPr lang="en-US" sz="2800" dirty="0" smtClean="0"/>
              <a:t> staining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749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White cells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87311"/>
            <a:ext cx="8229600" cy="1143000"/>
          </a:xfrm>
        </p:spPr>
        <p:txBody>
          <a:bodyPr/>
          <a:lstStyle/>
          <a:p>
            <a:r>
              <a:rPr lang="en-US" dirty="0" smtClean="0"/>
              <a:t>Normal bone marrow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t="-1" r="12159" b="12594"/>
          <a:stretch/>
        </p:blipFill>
        <p:spPr bwMode="auto">
          <a:xfrm>
            <a:off x="735656" y="620688"/>
            <a:ext cx="7416824" cy="60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66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896D11A-0EF2-4528-B7FB-D1CD1EE18F7C}" type="slidenum">
              <a:rPr lang="en-US" smtClean="0">
                <a:solidFill>
                  <a:srgbClr val="FFFF00"/>
                </a:solidFill>
              </a:rPr>
              <a:pPr eaLnBrk="1" hangingPunct="1"/>
              <a:t>30</a:t>
            </a:fld>
            <a:endParaRPr lang="en-US" smtClean="0">
              <a:solidFill>
                <a:srgbClr val="FFFF00"/>
              </a:solidFill>
            </a:endParaRPr>
          </a:p>
        </p:txBody>
      </p:sp>
      <p:sp>
        <p:nvSpPr>
          <p:cNvPr id="4099" name="Oval 2" descr="Divot"/>
          <p:cNvSpPr>
            <a:spLocks noChangeArrowheads="1"/>
          </p:cNvSpPr>
          <p:nvPr/>
        </p:nvSpPr>
        <p:spPr bwMode="auto">
          <a:xfrm>
            <a:off x="5181600" y="3505200"/>
            <a:ext cx="990600" cy="990600"/>
          </a:xfrm>
          <a:prstGeom prst="ellipse">
            <a:avLst/>
          </a:prstGeom>
          <a:pattFill prst="divot">
            <a:fgClr>
              <a:srgbClr val="00000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Freeform 3"/>
          <p:cNvSpPr>
            <a:spLocks/>
          </p:cNvSpPr>
          <p:nvPr/>
        </p:nvSpPr>
        <p:spPr bwMode="auto">
          <a:xfrm rot="3025066">
            <a:off x="5435600" y="3784600"/>
            <a:ext cx="511175" cy="257175"/>
          </a:xfrm>
          <a:custGeom>
            <a:avLst/>
            <a:gdLst>
              <a:gd name="T0" fmla="*/ 0 w 322"/>
              <a:gd name="T1" fmla="*/ 257175 h 135"/>
              <a:gd name="T2" fmla="*/ 190500 w 322"/>
              <a:gd name="T3" fmla="*/ 28575 h 135"/>
              <a:gd name="T4" fmla="*/ 476250 w 322"/>
              <a:gd name="T5" fmla="*/ 51435 h 135"/>
              <a:gd name="T6" fmla="*/ 457200 w 322"/>
              <a:gd name="T7" fmla="*/ 188595 h 135"/>
              <a:gd name="T8" fmla="*/ 0 60000 65536"/>
              <a:gd name="T9" fmla="*/ 0 60000 65536"/>
              <a:gd name="T10" fmla="*/ 0 60000 65536"/>
              <a:gd name="T11" fmla="*/ 0 60000 65536"/>
              <a:gd name="T12" fmla="*/ 0 w 322"/>
              <a:gd name="T13" fmla="*/ 0 h 135"/>
              <a:gd name="T14" fmla="*/ 322 w 322"/>
              <a:gd name="T15" fmla="*/ 135 h 1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2" h="135">
                <a:moveTo>
                  <a:pt x="0" y="135"/>
                </a:moveTo>
                <a:cubicBezTo>
                  <a:pt x="49" y="86"/>
                  <a:pt x="54" y="37"/>
                  <a:pt x="120" y="15"/>
                </a:cubicBezTo>
                <a:cubicBezTo>
                  <a:pt x="180" y="19"/>
                  <a:pt x="246" y="0"/>
                  <a:pt x="300" y="27"/>
                </a:cubicBezTo>
                <a:cubicBezTo>
                  <a:pt x="322" y="38"/>
                  <a:pt x="288" y="99"/>
                  <a:pt x="288" y="99"/>
                </a:cubicBezTo>
              </a:path>
            </a:pathLst>
          </a:custGeom>
          <a:noFill/>
          <a:ln w="76200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Oval 4" descr="Sphere"/>
          <p:cNvSpPr>
            <a:spLocks noChangeArrowheads="1"/>
          </p:cNvSpPr>
          <p:nvPr/>
        </p:nvSpPr>
        <p:spPr bwMode="auto">
          <a:xfrm>
            <a:off x="4572000" y="5105400"/>
            <a:ext cx="1143000" cy="914400"/>
          </a:xfrm>
          <a:prstGeom prst="ellipse">
            <a:avLst/>
          </a:prstGeom>
          <a:pattFill prst="sphere">
            <a:fgClr>
              <a:srgbClr val="80008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Freeform 5"/>
          <p:cNvSpPr>
            <a:spLocks/>
          </p:cNvSpPr>
          <p:nvPr/>
        </p:nvSpPr>
        <p:spPr bwMode="auto">
          <a:xfrm>
            <a:off x="4781550" y="5314950"/>
            <a:ext cx="444500" cy="279400"/>
          </a:xfrm>
          <a:custGeom>
            <a:avLst/>
            <a:gdLst>
              <a:gd name="T0" fmla="*/ 0 w 168"/>
              <a:gd name="T1" fmla="*/ 279400 h 132"/>
              <a:gd name="T2" fmla="*/ 317500 w 168"/>
              <a:gd name="T3" fmla="*/ 0 h 132"/>
              <a:gd name="T4" fmla="*/ 444500 w 168"/>
              <a:gd name="T5" fmla="*/ 50800 h 132"/>
              <a:gd name="T6" fmla="*/ 0 60000 65536"/>
              <a:gd name="T7" fmla="*/ 0 60000 65536"/>
              <a:gd name="T8" fmla="*/ 0 60000 65536"/>
              <a:gd name="T9" fmla="*/ 0 w 168"/>
              <a:gd name="T10" fmla="*/ 0 h 132"/>
              <a:gd name="T11" fmla="*/ 168 w 168"/>
              <a:gd name="T12" fmla="*/ 132 h 1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" h="132">
                <a:moveTo>
                  <a:pt x="0" y="132"/>
                </a:moveTo>
                <a:cubicBezTo>
                  <a:pt x="21" y="70"/>
                  <a:pt x="68" y="35"/>
                  <a:pt x="120" y="0"/>
                </a:cubicBezTo>
                <a:cubicBezTo>
                  <a:pt x="161" y="14"/>
                  <a:pt x="147" y="3"/>
                  <a:pt x="168" y="24"/>
                </a:cubicBezTo>
              </a:path>
            </a:pathLst>
          </a:custGeom>
          <a:gradFill rotWithShape="0">
            <a:gsLst>
              <a:gs pos="0">
                <a:srgbClr val="472F76"/>
              </a:gs>
              <a:gs pos="100000">
                <a:srgbClr val="9966FF"/>
              </a:gs>
            </a:gsLst>
            <a:lin ang="5400000" scaled="1"/>
          </a:gradFill>
          <a:ln w="76200">
            <a:solidFill>
              <a:srgbClr val="080808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3" name="Oval 6" descr="Divot"/>
          <p:cNvSpPr>
            <a:spLocks noChangeArrowheads="1"/>
          </p:cNvSpPr>
          <p:nvPr/>
        </p:nvSpPr>
        <p:spPr bwMode="auto">
          <a:xfrm>
            <a:off x="3200400" y="5181600"/>
            <a:ext cx="990600" cy="838200"/>
          </a:xfrm>
          <a:prstGeom prst="ellipse">
            <a:avLst/>
          </a:prstGeom>
          <a:pattFill prst="divot">
            <a:fgClr>
              <a:srgbClr val="FF0066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Freeform 7"/>
          <p:cNvSpPr>
            <a:spLocks/>
          </p:cNvSpPr>
          <p:nvPr/>
        </p:nvSpPr>
        <p:spPr bwMode="auto">
          <a:xfrm>
            <a:off x="3429000" y="5257800"/>
            <a:ext cx="511175" cy="257175"/>
          </a:xfrm>
          <a:custGeom>
            <a:avLst/>
            <a:gdLst>
              <a:gd name="T0" fmla="*/ 0 w 322"/>
              <a:gd name="T1" fmla="*/ 257175 h 135"/>
              <a:gd name="T2" fmla="*/ 190500 w 322"/>
              <a:gd name="T3" fmla="*/ 28575 h 135"/>
              <a:gd name="T4" fmla="*/ 476250 w 322"/>
              <a:gd name="T5" fmla="*/ 51435 h 135"/>
              <a:gd name="T6" fmla="*/ 457200 w 322"/>
              <a:gd name="T7" fmla="*/ 188595 h 135"/>
              <a:gd name="T8" fmla="*/ 0 60000 65536"/>
              <a:gd name="T9" fmla="*/ 0 60000 65536"/>
              <a:gd name="T10" fmla="*/ 0 60000 65536"/>
              <a:gd name="T11" fmla="*/ 0 60000 65536"/>
              <a:gd name="T12" fmla="*/ 0 w 322"/>
              <a:gd name="T13" fmla="*/ 0 h 135"/>
              <a:gd name="T14" fmla="*/ 322 w 322"/>
              <a:gd name="T15" fmla="*/ 135 h 1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2" h="135">
                <a:moveTo>
                  <a:pt x="0" y="135"/>
                </a:moveTo>
                <a:cubicBezTo>
                  <a:pt x="49" y="86"/>
                  <a:pt x="54" y="37"/>
                  <a:pt x="120" y="15"/>
                </a:cubicBezTo>
                <a:cubicBezTo>
                  <a:pt x="180" y="19"/>
                  <a:pt x="246" y="0"/>
                  <a:pt x="300" y="27"/>
                </a:cubicBezTo>
                <a:cubicBezTo>
                  <a:pt x="322" y="38"/>
                  <a:pt x="288" y="99"/>
                  <a:pt x="288" y="99"/>
                </a:cubicBezTo>
              </a:path>
            </a:pathLst>
          </a:custGeom>
          <a:noFill/>
          <a:ln w="76200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2743200" y="0"/>
            <a:ext cx="1447800" cy="1371600"/>
          </a:xfrm>
          <a:prstGeom prst="ellipse">
            <a:avLst/>
          </a:prstGeom>
          <a:gradFill rotWithShape="0">
            <a:gsLst>
              <a:gs pos="0">
                <a:srgbClr val="944ED4"/>
              </a:gs>
              <a:gs pos="100000">
                <a:srgbClr val="FFFFFF"/>
              </a:gs>
            </a:gsLst>
            <a:lin ang="2700000" scaled="1"/>
          </a:gradFill>
          <a:ln w="9525">
            <a:solidFill>
              <a:srgbClr val="08080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2895600" y="76200"/>
            <a:ext cx="1066800" cy="990600"/>
          </a:xfrm>
          <a:prstGeom prst="ellipse">
            <a:avLst/>
          </a:prstGeom>
          <a:gradFill rotWithShape="0">
            <a:gsLst>
              <a:gs pos="0">
                <a:srgbClr val="AC7FE3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2971800" y="228600"/>
            <a:ext cx="304800" cy="3048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Text Box 11"/>
          <p:cNvSpPr txBox="1">
            <a:spLocks noChangeArrowheads="1"/>
          </p:cNvSpPr>
          <p:nvPr/>
        </p:nvSpPr>
        <p:spPr bwMode="auto">
          <a:xfrm>
            <a:off x="4708525" y="95250"/>
            <a:ext cx="3760788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latin typeface="Times New Roman" pitchFamily="18" charset="0"/>
              </a:rPr>
              <a:t>Pluripotent  stem  cell</a:t>
            </a:r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685800" y="1676400"/>
            <a:ext cx="1447800" cy="1371600"/>
          </a:xfrm>
          <a:prstGeom prst="ellipse">
            <a:avLst/>
          </a:prstGeom>
          <a:gradFill rotWithShape="0">
            <a:gsLst>
              <a:gs pos="0">
                <a:srgbClr val="A50021"/>
              </a:gs>
              <a:gs pos="100000">
                <a:srgbClr val="FFFFFF"/>
              </a:gs>
            </a:gsLst>
            <a:lin ang="2700000" scaled="1"/>
          </a:gradFill>
          <a:ln w="9525">
            <a:solidFill>
              <a:srgbClr val="08080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838200" y="1752600"/>
            <a:ext cx="1066800" cy="990600"/>
          </a:xfrm>
          <a:prstGeom prst="ellipse">
            <a:avLst/>
          </a:prstGeom>
          <a:gradFill rotWithShape="0">
            <a:gsLst>
              <a:gs pos="0">
                <a:srgbClr val="A50021"/>
              </a:gs>
              <a:gs pos="100000">
                <a:srgbClr val="FFCC99"/>
              </a:gs>
            </a:gsLst>
            <a:lin ang="2700000" scaled="1"/>
          </a:gra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990600" y="1828800"/>
            <a:ext cx="304800" cy="3048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Oval 18"/>
          <p:cNvSpPr>
            <a:spLocks noChangeArrowheads="1"/>
          </p:cNvSpPr>
          <p:nvPr/>
        </p:nvSpPr>
        <p:spPr bwMode="auto">
          <a:xfrm>
            <a:off x="381000" y="4419600"/>
            <a:ext cx="990600" cy="9906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7C8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Oval 19"/>
          <p:cNvSpPr>
            <a:spLocks noChangeArrowheads="1"/>
          </p:cNvSpPr>
          <p:nvPr/>
        </p:nvSpPr>
        <p:spPr bwMode="auto">
          <a:xfrm>
            <a:off x="2209800" y="5334000"/>
            <a:ext cx="609600" cy="609600"/>
          </a:xfrm>
          <a:prstGeom prst="ellipse">
            <a:avLst/>
          </a:prstGeom>
          <a:gradFill rotWithShape="0">
            <a:gsLst>
              <a:gs pos="0">
                <a:srgbClr val="00CC99"/>
              </a:gs>
              <a:gs pos="100000">
                <a:srgbClr val="287469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AutoShape 20"/>
          <p:cNvSpPr>
            <a:spLocks noChangeArrowheads="1"/>
          </p:cNvSpPr>
          <p:nvPr/>
        </p:nvSpPr>
        <p:spPr bwMode="auto">
          <a:xfrm rot="3503298">
            <a:off x="2416175" y="5356225"/>
            <a:ext cx="103188" cy="211138"/>
          </a:xfrm>
          <a:prstGeom prst="moon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Oval 21"/>
          <p:cNvSpPr>
            <a:spLocks noChangeArrowheads="1"/>
          </p:cNvSpPr>
          <p:nvPr/>
        </p:nvSpPr>
        <p:spPr bwMode="auto">
          <a:xfrm>
            <a:off x="1905000" y="5638800"/>
            <a:ext cx="609600" cy="609600"/>
          </a:xfrm>
          <a:prstGeom prst="ellipse">
            <a:avLst/>
          </a:prstGeom>
          <a:gradFill rotWithShape="0">
            <a:gsLst>
              <a:gs pos="0">
                <a:srgbClr val="00CC99"/>
              </a:gs>
              <a:gs pos="100000">
                <a:srgbClr val="287469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9" name="AutoShape 22"/>
          <p:cNvSpPr>
            <a:spLocks noChangeArrowheads="1"/>
          </p:cNvSpPr>
          <p:nvPr/>
        </p:nvSpPr>
        <p:spPr bwMode="auto">
          <a:xfrm rot="3503298">
            <a:off x="2017713" y="5719763"/>
            <a:ext cx="103187" cy="211137"/>
          </a:xfrm>
          <a:prstGeom prst="moon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0" name="Oval 23"/>
          <p:cNvSpPr>
            <a:spLocks noChangeArrowheads="1"/>
          </p:cNvSpPr>
          <p:nvPr/>
        </p:nvSpPr>
        <p:spPr bwMode="auto">
          <a:xfrm>
            <a:off x="2438400" y="5638800"/>
            <a:ext cx="609600" cy="609600"/>
          </a:xfrm>
          <a:prstGeom prst="ellipse">
            <a:avLst/>
          </a:prstGeom>
          <a:gradFill rotWithShape="0">
            <a:gsLst>
              <a:gs pos="0">
                <a:srgbClr val="00CC99"/>
              </a:gs>
              <a:gs pos="100000">
                <a:srgbClr val="287469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AutoShape 24"/>
          <p:cNvSpPr>
            <a:spLocks noChangeArrowheads="1"/>
          </p:cNvSpPr>
          <p:nvPr/>
        </p:nvSpPr>
        <p:spPr bwMode="auto">
          <a:xfrm rot="3503298">
            <a:off x="2551113" y="5719763"/>
            <a:ext cx="103187" cy="211137"/>
          </a:xfrm>
          <a:prstGeom prst="moon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Oval 25"/>
          <p:cNvSpPr>
            <a:spLocks noChangeArrowheads="1"/>
          </p:cNvSpPr>
          <p:nvPr/>
        </p:nvSpPr>
        <p:spPr bwMode="auto">
          <a:xfrm>
            <a:off x="3733800" y="5334000"/>
            <a:ext cx="228600" cy="457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9933FF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3" name="Oval 26"/>
          <p:cNvSpPr>
            <a:spLocks noChangeArrowheads="1"/>
          </p:cNvSpPr>
          <p:nvPr/>
        </p:nvSpPr>
        <p:spPr bwMode="auto">
          <a:xfrm>
            <a:off x="3276600" y="5334000"/>
            <a:ext cx="228600" cy="457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9933FF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4" name="Oval 27"/>
          <p:cNvSpPr>
            <a:spLocks noChangeArrowheads="1"/>
          </p:cNvSpPr>
          <p:nvPr/>
        </p:nvSpPr>
        <p:spPr bwMode="auto">
          <a:xfrm>
            <a:off x="4648200" y="5257800"/>
            <a:ext cx="381000" cy="6096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9933FF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5" name="Oval 28"/>
          <p:cNvSpPr>
            <a:spLocks noChangeArrowheads="1"/>
          </p:cNvSpPr>
          <p:nvPr/>
        </p:nvSpPr>
        <p:spPr bwMode="auto">
          <a:xfrm>
            <a:off x="5105400" y="5257800"/>
            <a:ext cx="381000" cy="6096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9933FF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Freeform 29"/>
          <p:cNvSpPr>
            <a:spLocks/>
          </p:cNvSpPr>
          <p:nvPr/>
        </p:nvSpPr>
        <p:spPr bwMode="auto">
          <a:xfrm rot="4372809">
            <a:off x="5830093" y="5142707"/>
            <a:ext cx="1306513" cy="1079500"/>
          </a:xfrm>
          <a:custGeom>
            <a:avLst/>
            <a:gdLst>
              <a:gd name="T0" fmla="*/ 209550 w 823"/>
              <a:gd name="T1" fmla="*/ 273291 h 632"/>
              <a:gd name="T2" fmla="*/ 361950 w 823"/>
              <a:gd name="T3" fmla="*/ 191304 h 632"/>
              <a:gd name="T4" fmla="*/ 457200 w 823"/>
              <a:gd name="T5" fmla="*/ 88820 h 632"/>
              <a:gd name="T6" fmla="*/ 762000 w 823"/>
              <a:gd name="T7" fmla="*/ 68323 h 632"/>
              <a:gd name="T8" fmla="*/ 1066800 w 823"/>
              <a:gd name="T9" fmla="*/ 109316 h 632"/>
              <a:gd name="T10" fmla="*/ 1104900 w 823"/>
              <a:gd name="T11" fmla="*/ 355278 h 632"/>
              <a:gd name="T12" fmla="*/ 1219200 w 823"/>
              <a:gd name="T13" fmla="*/ 396272 h 632"/>
              <a:gd name="T14" fmla="*/ 1238250 w 823"/>
              <a:gd name="T15" fmla="*/ 683228 h 632"/>
              <a:gd name="T16" fmla="*/ 1143000 w 823"/>
              <a:gd name="T17" fmla="*/ 703725 h 632"/>
              <a:gd name="T18" fmla="*/ 1085850 w 823"/>
              <a:gd name="T19" fmla="*/ 744718 h 632"/>
              <a:gd name="T20" fmla="*/ 1028700 w 823"/>
              <a:gd name="T21" fmla="*/ 1011177 h 632"/>
              <a:gd name="T22" fmla="*/ 857250 w 823"/>
              <a:gd name="T23" fmla="*/ 1072668 h 632"/>
              <a:gd name="T24" fmla="*/ 742950 w 823"/>
              <a:gd name="T25" fmla="*/ 1052171 h 632"/>
              <a:gd name="T26" fmla="*/ 704850 w 823"/>
              <a:gd name="T27" fmla="*/ 929190 h 632"/>
              <a:gd name="T28" fmla="*/ 685800 w 823"/>
              <a:gd name="T29" fmla="*/ 867699 h 632"/>
              <a:gd name="T30" fmla="*/ 342900 w 823"/>
              <a:gd name="T31" fmla="*/ 929190 h 632"/>
              <a:gd name="T32" fmla="*/ 190500 w 823"/>
              <a:gd name="T33" fmla="*/ 908693 h 632"/>
              <a:gd name="T34" fmla="*/ 171450 w 823"/>
              <a:gd name="T35" fmla="*/ 683228 h 632"/>
              <a:gd name="T36" fmla="*/ 114300 w 823"/>
              <a:gd name="T37" fmla="*/ 642234 h 632"/>
              <a:gd name="T38" fmla="*/ 57150 w 823"/>
              <a:gd name="T39" fmla="*/ 396272 h 632"/>
              <a:gd name="T40" fmla="*/ 114300 w 823"/>
              <a:gd name="T41" fmla="*/ 355278 h 632"/>
              <a:gd name="T42" fmla="*/ 209550 w 823"/>
              <a:gd name="T43" fmla="*/ 273291 h 63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823"/>
              <a:gd name="T67" fmla="*/ 0 h 632"/>
              <a:gd name="T68" fmla="*/ 823 w 823"/>
              <a:gd name="T69" fmla="*/ 632 h 63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823" h="632">
                <a:moveTo>
                  <a:pt x="132" y="160"/>
                </a:moveTo>
                <a:cubicBezTo>
                  <a:pt x="197" y="147"/>
                  <a:pt x="188" y="160"/>
                  <a:pt x="228" y="112"/>
                </a:cubicBezTo>
                <a:cubicBezTo>
                  <a:pt x="246" y="91"/>
                  <a:pt x="254" y="57"/>
                  <a:pt x="288" y="52"/>
                </a:cubicBezTo>
                <a:cubicBezTo>
                  <a:pt x="351" y="42"/>
                  <a:pt x="416" y="44"/>
                  <a:pt x="480" y="40"/>
                </a:cubicBezTo>
                <a:cubicBezTo>
                  <a:pt x="544" y="48"/>
                  <a:pt x="661" y="0"/>
                  <a:pt x="672" y="64"/>
                </a:cubicBezTo>
                <a:cubicBezTo>
                  <a:pt x="680" y="112"/>
                  <a:pt x="672" y="166"/>
                  <a:pt x="696" y="208"/>
                </a:cubicBezTo>
                <a:cubicBezTo>
                  <a:pt x="709" y="230"/>
                  <a:pt x="768" y="232"/>
                  <a:pt x="768" y="232"/>
                </a:cubicBezTo>
                <a:cubicBezTo>
                  <a:pt x="797" y="290"/>
                  <a:pt x="823" y="321"/>
                  <a:pt x="780" y="400"/>
                </a:cubicBezTo>
                <a:cubicBezTo>
                  <a:pt x="770" y="418"/>
                  <a:pt x="740" y="408"/>
                  <a:pt x="720" y="412"/>
                </a:cubicBezTo>
                <a:cubicBezTo>
                  <a:pt x="708" y="420"/>
                  <a:pt x="690" y="423"/>
                  <a:pt x="684" y="436"/>
                </a:cubicBezTo>
                <a:cubicBezTo>
                  <a:pt x="676" y="454"/>
                  <a:pt x="674" y="575"/>
                  <a:pt x="648" y="592"/>
                </a:cubicBezTo>
                <a:cubicBezTo>
                  <a:pt x="592" y="629"/>
                  <a:pt x="626" y="614"/>
                  <a:pt x="540" y="628"/>
                </a:cubicBezTo>
                <a:cubicBezTo>
                  <a:pt x="516" y="624"/>
                  <a:pt x="486" y="632"/>
                  <a:pt x="468" y="616"/>
                </a:cubicBezTo>
                <a:cubicBezTo>
                  <a:pt x="449" y="599"/>
                  <a:pt x="452" y="568"/>
                  <a:pt x="444" y="544"/>
                </a:cubicBezTo>
                <a:cubicBezTo>
                  <a:pt x="440" y="532"/>
                  <a:pt x="432" y="508"/>
                  <a:pt x="432" y="508"/>
                </a:cubicBezTo>
                <a:cubicBezTo>
                  <a:pt x="348" y="516"/>
                  <a:pt x="291" y="519"/>
                  <a:pt x="216" y="544"/>
                </a:cubicBezTo>
                <a:cubicBezTo>
                  <a:pt x="184" y="540"/>
                  <a:pt x="139" y="558"/>
                  <a:pt x="120" y="532"/>
                </a:cubicBezTo>
                <a:cubicBezTo>
                  <a:pt x="93" y="497"/>
                  <a:pt x="121" y="442"/>
                  <a:pt x="108" y="400"/>
                </a:cubicBezTo>
                <a:cubicBezTo>
                  <a:pt x="104" y="386"/>
                  <a:pt x="84" y="384"/>
                  <a:pt x="72" y="376"/>
                </a:cubicBezTo>
                <a:cubicBezTo>
                  <a:pt x="33" y="318"/>
                  <a:pt x="0" y="304"/>
                  <a:pt x="36" y="232"/>
                </a:cubicBezTo>
                <a:cubicBezTo>
                  <a:pt x="42" y="219"/>
                  <a:pt x="60" y="216"/>
                  <a:pt x="72" y="208"/>
                </a:cubicBezTo>
                <a:cubicBezTo>
                  <a:pt x="103" y="161"/>
                  <a:pt x="82" y="177"/>
                  <a:pt x="132" y="160"/>
                </a:cubicBezTo>
                <a:close/>
              </a:path>
            </a:pathLst>
          </a:custGeom>
          <a:gradFill rotWithShape="0">
            <a:gsLst>
              <a:gs pos="0">
                <a:srgbClr val="FF9933"/>
              </a:gs>
              <a:gs pos="100000">
                <a:srgbClr val="FFE2A7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27" name="Oval 30"/>
          <p:cNvSpPr>
            <a:spLocks noChangeArrowheads="1"/>
          </p:cNvSpPr>
          <p:nvPr/>
        </p:nvSpPr>
        <p:spPr bwMode="auto">
          <a:xfrm>
            <a:off x="5334000" y="3733800"/>
            <a:ext cx="228600" cy="3810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9933FF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Oval 31"/>
          <p:cNvSpPr>
            <a:spLocks noChangeArrowheads="1"/>
          </p:cNvSpPr>
          <p:nvPr/>
        </p:nvSpPr>
        <p:spPr bwMode="auto">
          <a:xfrm>
            <a:off x="5715000" y="3581400"/>
            <a:ext cx="228600" cy="3810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9933FF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9" name="Oval 32"/>
          <p:cNvSpPr>
            <a:spLocks noChangeArrowheads="1"/>
          </p:cNvSpPr>
          <p:nvPr/>
        </p:nvSpPr>
        <p:spPr bwMode="auto">
          <a:xfrm>
            <a:off x="5638800" y="4038600"/>
            <a:ext cx="228600" cy="3810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9933FF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0" name="Text Box 33"/>
          <p:cNvSpPr txBox="1">
            <a:spLocks noChangeArrowheads="1"/>
          </p:cNvSpPr>
          <p:nvPr/>
        </p:nvSpPr>
        <p:spPr bwMode="auto">
          <a:xfrm>
            <a:off x="457200" y="2895600"/>
            <a:ext cx="2781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latin typeface="Times New Roman" pitchFamily="18" charset="0"/>
              </a:rPr>
              <a:t>Mixed myeloid </a:t>
            </a:r>
          </a:p>
          <a:p>
            <a:r>
              <a:rPr lang="en-US" sz="3200">
                <a:latin typeface="Times New Roman" pitchFamily="18" charset="0"/>
              </a:rPr>
              <a:t>Progenitor  cell</a:t>
            </a:r>
          </a:p>
        </p:txBody>
      </p:sp>
      <p:sp>
        <p:nvSpPr>
          <p:cNvPr id="4132" name="Text Box 35"/>
          <p:cNvSpPr txBox="1">
            <a:spLocks noChangeArrowheads="1"/>
          </p:cNvSpPr>
          <p:nvPr/>
        </p:nvSpPr>
        <p:spPr bwMode="auto">
          <a:xfrm>
            <a:off x="593725" y="5353050"/>
            <a:ext cx="9985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latin typeface="Times New Roman" pitchFamily="18" charset="0"/>
              </a:rPr>
              <a:t>RBC</a:t>
            </a:r>
          </a:p>
        </p:txBody>
      </p:sp>
      <p:sp>
        <p:nvSpPr>
          <p:cNvPr id="4133" name="Text Box 36"/>
          <p:cNvSpPr txBox="1">
            <a:spLocks noChangeArrowheads="1"/>
          </p:cNvSpPr>
          <p:nvPr/>
        </p:nvSpPr>
        <p:spPr bwMode="auto">
          <a:xfrm>
            <a:off x="3048000" y="6019800"/>
            <a:ext cx="11985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latin typeface="Times New Roman" pitchFamily="18" charset="0"/>
              </a:rPr>
              <a:t>E’phil</a:t>
            </a:r>
          </a:p>
        </p:txBody>
      </p:sp>
      <p:sp>
        <p:nvSpPr>
          <p:cNvPr id="4134" name="Text Box 37"/>
          <p:cNvSpPr txBox="1">
            <a:spLocks noChangeArrowheads="1"/>
          </p:cNvSpPr>
          <p:nvPr/>
        </p:nvSpPr>
        <p:spPr bwMode="auto">
          <a:xfrm>
            <a:off x="5410200" y="4419600"/>
            <a:ext cx="124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latin typeface="Times New Roman" pitchFamily="18" charset="0"/>
              </a:rPr>
              <a:t>N’phil</a:t>
            </a:r>
          </a:p>
        </p:txBody>
      </p:sp>
      <p:sp>
        <p:nvSpPr>
          <p:cNvPr id="4135" name="Text Box 38"/>
          <p:cNvSpPr txBox="1">
            <a:spLocks noChangeArrowheads="1"/>
          </p:cNvSpPr>
          <p:nvPr/>
        </p:nvSpPr>
        <p:spPr bwMode="auto">
          <a:xfrm>
            <a:off x="4495800" y="6019800"/>
            <a:ext cx="12223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latin typeface="Times New Roman" pitchFamily="18" charset="0"/>
              </a:rPr>
              <a:t>B’phil</a:t>
            </a:r>
          </a:p>
        </p:txBody>
      </p:sp>
      <p:sp>
        <p:nvSpPr>
          <p:cNvPr id="4136" name="Text Box 39"/>
          <p:cNvSpPr txBox="1">
            <a:spLocks noChangeArrowheads="1"/>
          </p:cNvSpPr>
          <p:nvPr/>
        </p:nvSpPr>
        <p:spPr bwMode="auto">
          <a:xfrm>
            <a:off x="6477000" y="6278563"/>
            <a:ext cx="23193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latin typeface="Times New Roman" pitchFamily="18" charset="0"/>
              </a:rPr>
              <a:t>Macrophage </a:t>
            </a:r>
          </a:p>
        </p:txBody>
      </p:sp>
      <p:sp>
        <p:nvSpPr>
          <p:cNvPr id="4137" name="Line 40"/>
          <p:cNvSpPr>
            <a:spLocks noChangeShapeType="1"/>
          </p:cNvSpPr>
          <p:nvPr/>
        </p:nvSpPr>
        <p:spPr bwMode="auto">
          <a:xfrm flipH="1">
            <a:off x="1905000" y="1371600"/>
            <a:ext cx="1752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9" name="Line 42"/>
          <p:cNvSpPr>
            <a:spLocks noChangeShapeType="1"/>
          </p:cNvSpPr>
          <p:nvPr/>
        </p:nvSpPr>
        <p:spPr bwMode="auto">
          <a:xfrm>
            <a:off x="838200" y="38862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40" name="Line 43"/>
          <p:cNvSpPr>
            <a:spLocks noChangeShapeType="1"/>
          </p:cNvSpPr>
          <p:nvPr/>
        </p:nvSpPr>
        <p:spPr bwMode="auto">
          <a:xfrm>
            <a:off x="838200" y="3886200"/>
            <a:ext cx="13716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41" name="Line 44"/>
          <p:cNvSpPr>
            <a:spLocks noChangeShapeType="1"/>
          </p:cNvSpPr>
          <p:nvPr/>
        </p:nvSpPr>
        <p:spPr bwMode="auto">
          <a:xfrm>
            <a:off x="838200" y="3886200"/>
            <a:ext cx="2438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42" name="Line 45"/>
          <p:cNvSpPr>
            <a:spLocks noChangeShapeType="1"/>
          </p:cNvSpPr>
          <p:nvPr/>
        </p:nvSpPr>
        <p:spPr bwMode="auto">
          <a:xfrm>
            <a:off x="914400" y="3886200"/>
            <a:ext cx="37338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43" name="Line 46"/>
          <p:cNvSpPr>
            <a:spLocks noChangeShapeType="1"/>
          </p:cNvSpPr>
          <p:nvPr/>
        </p:nvSpPr>
        <p:spPr bwMode="auto">
          <a:xfrm>
            <a:off x="914400" y="3886200"/>
            <a:ext cx="41910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44" name="Line 47"/>
          <p:cNvSpPr>
            <a:spLocks noChangeShapeType="1"/>
          </p:cNvSpPr>
          <p:nvPr/>
        </p:nvSpPr>
        <p:spPr bwMode="auto">
          <a:xfrm>
            <a:off x="762000" y="3886200"/>
            <a:ext cx="5181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45" name="Oval 48"/>
          <p:cNvSpPr>
            <a:spLocks noChangeArrowheads="1"/>
          </p:cNvSpPr>
          <p:nvPr/>
        </p:nvSpPr>
        <p:spPr bwMode="auto">
          <a:xfrm>
            <a:off x="6096000" y="5334000"/>
            <a:ext cx="561975" cy="304800"/>
          </a:xfrm>
          <a:prstGeom prst="ellipse">
            <a:avLst/>
          </a:prstGeom>
          <a:gradFill rotWithShape="0">
            <a:gsLst>
              <a:gs pos="0">
                <a:srgbClr val="996600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3200">
              <a:solidFill>
                <a:srgbClr val="FFFF00"/>
              </a:solidFill>
              <a:latin typeface="Times New Roman" pitchFamily="18" charset="0"/>
            </a:endParaRPr>
          </a:p>
        </p:txBody>
      </p:sp>
      <p:sp>
        <p:nvSpPr>
          <p:cNvPr id="4146" name="Oval 49"/>
          <p:cNvSpPr>
            <a:spLocks noChangeArrowheads="1"/>
          </p:cNvSpPr>
          <p:nvPr/>
        </p:nvSpPr>
        <p:spPr bwMode="auto">
          <a:xfrm>
            <a:off x="6172200" y="5410200"/>
            <a:ext cx="160338" cy="936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47" name="Text Box 50"/>
          <p:cNvSpPr txBox="1">
            <a:spLocks noChangeArrowheads="1"/>
          </p:cNvSpPr>
          <p:nvPr/>
        </p:nvSpPr>
        <p:spPr bwMode="auto">
          <a:xfrm>
            <a:off x="593725" y="6038850"/>
            <a:ext cx="1562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latin typeface="Times New Roman" pitchFamily="18" charset="0"/>
              </a:rPr>
              <a:t>Platelets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Granulopoiesis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2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Myeloblast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9" t="36342" r="41211" b="-1"/>
          <a:stretch/>
        </p:blipFill>
        <p:spPr bwMode="auto">
          <a:xfrm>
            <a:off x="1905000" y="1981200"/>
            <a:ext cx="4378382" cy="3720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83382" y="2392096"/>
            <a:ext cx="26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Granular cytoplasm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400800" y="3841590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Nucleoli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4724400" y="2622929"/>
            <a:ext cx="1558982" cy="4250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495800" y="3841590"/>
            <a:ext cx="1905000" cy="2308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9593" y="5715835"/>
            <a:ext cx="731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High nuclear : cytoplasmic ratio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560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Promyelocyte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51339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3382" y="2392096"/>
            <a:ext cx="26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Granular cytoplasm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724400" y="2622929"/>
            <a:ext cx="1558982" cy="4250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04164" y="4096503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Nucleoli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4191000" y="4327336"/>
            <a:ext cx="2113164" cy="44336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8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Myelocyte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124" r="4545" b="31250"/>
          <a:stretch/>
        </p:blipFill>
        <p:spPr bwMode="auto">
          <a:xfrm>
            <a:off x="1752600" y="1447800"/>
            <a:ext cx="445324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3382" y="2392096"/>
            <a:ext cx="26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Granular cytoplasm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343400" y="2622929"/>
            <a:ext cx="1939982" cy="12632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79374" y="4493567"/>
            <a:ext cx="2028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Pale </a:t>
            </a:r>
            <a:r>
              <a:rPr lang="en-US" sz="2400" dirty="0" err="1" smtClean="0"/>
              <a:t>golgi</a:t>
            </a:r>
            <a:r>
              <a:rPr lang="en-US" sz="2400" dirty="0" smtClean="0"/>
              <a:t> zone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3505200" y="4191000"/>
            <a:ext cx="2874174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Metamyelocyte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447800"/>
            <a:ext cx="4632824" cy="4182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3" r="76674" b="54951"/>
          <a:stretch/>
        </p:blipFill>
        <p:spPr bwMode="auto">
          <a:xfrm>
            <a:off x="4463868" y="1821872"/>
            <a:ext cx="1080655" cy="73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3" r="76674" b="54951"/>
          <a:stretch/>
        </p:blipFill>
        <p:spPr bwMode="auto">
          <a:xfrm>
            <a:off x="5018050" y="3810000"/>
            <a:ext cx="1080655" cy="73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00800" y="3348335"/>
            <a:ext cx="26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Granular cytoplasm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4841818" y="3579168"/>
            <a:ext cx="1558982" cy="4250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66425" y="1955998"/>
            <a:ext cx="255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Thick </a:t>
            </a:r>
            <a:r>
              <a:rPr lang="en-US" sz="2400" dirty="0" err="1" smtClean="0"/>
              <a:t>unsegmented</a:t>
            </a:r>
            <a:r>
              <a:rPr lang="en-US" sz="2400" dirty="0" smtClean="0"/>
              <a:t> nucleus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4841818" y="2556163"/>
            <a:ext cx="1924607" cy="7921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47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 forms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r="19517"/>
          <a:stretch/>
        </p:blipFill>
        <p:spPr bwMode="auto">
          <a:xfrm>
            <a:off x="1219200" y="1828800"/>
            <a:ext cx="4648465" cy="399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0" y="3809724"/>
            <a:ext cx="26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Granular cytoplasm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537018" y="4040557"/>
            <a:ext cx="1558982" cy="4250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3383" y="2392096"/>
            <a:ext cx="2784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Thinned out </a:t>
            </a:r>
            <a:r>
              <a:rPr lang="en-US" sz="2400" dirty="0" err="1" smtClean="0"/>
              <a:t>unsegmented</a:t>
            </a:r>
            <a:r>
              <a:rPr lang="en-US" sz="2400" dirty="0" smtClean="0"/>
              <a:t> nucleus 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4724401" y="2992261"/>
            <a:ext cx="1558982" cy="5573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Neutrophil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524000"/>
            <a:ext cx="56959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19600" y="5791200"/>
            <a:ext cx="2695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Segmented nucleus </a:t>
            </a:r>
          </a:p>
          <a:p>
            <a:r>
              <a:rPr lang="en-US" sz="2400" dirty="0" smtClean="0"/>
              <a:t>3 – 5 nuclear lobes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 flipV="1">
            <a:off x="4114800" y="4495800"/>
            <a:ext cx="304800" cy="17108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Neutrophil with toxic changes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5516563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36936" y="5352550"/>
            <a:ext cx="1927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Toxic granules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 flipV="1">
            <a:off x="2657445" y="3980950"/>
            <a:ext cx="779491" cy="16024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2631" y="2362200"/>
            <a:ext cx="1865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Cytoplasmic vacuoles 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6346018" y="2588568"/>
            <a:ext cx="856613" cy="1891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Lymphocyte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t="12803" r="26815" b="15587"/>
          <a:stretch/>
        </p:blipFill>
        <p:spPr bwMode="auto">
          <a:xfrm>
            <a:off x="1828800" y="1816986"/>
            <a:ext cx="4419600" cy="4015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3382" y="2392096"/>
            <a:ext cx="275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</a:t>
            </a:r>
            <a:r>
              <a:rPr lang="en-US" sz="2400" dirty="0" err="1" smtClean="0"/>
              <a:t>granular</a:t>
            </a:r>
            <a:r>
              <a:rPr lang="en-US" sz="2400" dirty="0" smtClean="0"/>
              <a:t> cytoplasm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724400" y="2622929"/>
            <a:ext cx="1558982" cy="4250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3D81-E832-4ADF-BD94-152B51EC75D7}" type="slidenum">
              <a:rPr lang="en-US"/>
              <a:pPr/>
              <a:t>4</a:t>
            </a:fld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807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Morphological Classification  </a:t>
            </a:r>
            <a:r>
              <a:rPr lang="en-US" dirty="0">
                <a:solidFill>
                  <a:schemeClr val="tx1"/>
                </a:solidFill>
              </a:rPr>
              <a:t>of  </a:t>
            </a:r>
            <a:r>
              <a:rPr lang="en-US" dirty="0" err="1">
                <a:solidFill>
                  <a:schemeClr val="tx1"/>
                </a:solidFill>
              </a:rPr>
              <a:t>Anaemia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1566924" y="2075640"/>
            <a:ext cx="1583832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Normocyte</a:t>
            </a:r>
            <a:endParaRPr lang="en-US" sz="2400" dirty="0"/>
          </a:p>
          <a:p>
            <a:r>
              <a:rPr lang="en-US" sz="2400" dirty="0"/>
              <a:t>75 - </a:t>
            </a:r>
            <a:r>
              <a:rPr lang="en-US" sz="2800" dirty="0"/>
              <a:t>95</a:t>
            </a:r>
            <a:r>
              <a:rPr lang="en-US" sz="2400" dirty="0"/>
              <a:t> </a:t>
            </a:r>
            <a:r>
              <a:rPr lang="en-US" sz="2400" dirty="0" err="1"/>
              <a:t>fl</a:t>
            </a:r>
            <a:endParaRPr lang="en-US" sz="2400" dirty="0"/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1660525" y="5124450"/>
            <a:ext cx="164513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 err="1"/>
              <a:t>Microcyte</a:t>
            </a:r>
            <a:endParaRPr lang="en-US" sz="2000" dirty="0"/>
          </a:p>
          <a:p>
            <a:r>
              <a:rPr lang="en-US" sz="2400" dirty="0"/>
              <a:t>&lt;75 </a:t>
            </a:r>
            <a:r>
              <a:rPr lang="en-US" sz="2400" dirty="0" err="1"/>
              <a:t>fl</a:t>
            </a:r>
            <a:endParaRPr lang="en-US" sz="2000" dirty="0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271524" y="1085040"/>
            <a:ext cx="1447800" cy="14478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505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781696" y="1599122"/>
            <a:ext cx="427455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762000" y="5029200"/>
            <a:ext cx="838200" cy="9144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505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914400" y="5181600"/>
            <a:ext cx="522288" cy="56515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9D9D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3707904" y="5373216"/>
            <a:ext cx="543609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 smtClean="0"/>
              <a:t>The normal red cell is the size of a </a:t>
            </a:r>
          </a:p>
          <a:p>
            <a:r>
              <a:rPr lang="en-US" sz="2800" dirty="0" smtClean="0"/>
              <a:t>small lymphocyte</a:t>
            </a:r>
            <a:endParaRPr lang="en-US" sz="2800" dirty="0"/>
          </a:p>
        </p:txBody>
      </p:sp>
      <p:pic>
        <p:nvPicPr>
          <p:cNvPr id="18" name="Picture 17" descr="_JVOMITTzfDIaTbCjMhXOg_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7" r="19129" b="15753"/>
          <a:stretch/>
        </p:blipFill>
        <p:spPr>
          <a:xfrm>
            <a:off x="4572000" y="1772816"/>
            <a:ext cx="3442982" cy="348781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zoom dir="in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lymphocyte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" b="13148"/>
          <a:stretch/>
        </p:blipFill>
        <p:spPr bwMode="auto">
          <a:xfrm>
            <a:off x="1074784" y="2009775"/>
            <a:ext cx="5201326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3382" y="2392096"/>
            <a:ext cx="275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Agranular</a:t>
            </a:r>
            <a:r>
              <a:rPr lang="en-US" sz="2400" dirty="0" smtClean="0"/>
              <a:t> cytoplasm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724400" y="2622929"/>
            <a:ext cx="1558982" cy="4250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20974" y="3324522"/>
            <a:ext cx="2722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Voluminous flowing </a:t>
            </a:r>
          </a:p>
          <a:p>
            <a:r>
              <a:rPr lang="en-US" sz="2400" dirty="0" smtClean="0"/>
              <a:t>Blue cytoplasm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4961992" y="3740021"/>
            <a:ext cx="1558982" cy="2404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5867400"/>
            <a:ext cx="350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May resemble a monocyte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Eosinophil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47800"/>
            <a:ext cx="30861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3382" y="2392096"/>
            <a:ext cx="2623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Coarse </a:t>
            </a:r>
            <a:r>
              <a:rPr lang="en-US" sz="2400" dirty="0" err="1" smtClean="0"/>
              <a:t>eosinophilic</a:t>
            </a:r>
            <a:endParaRPr lang="en-US" sz="2400" dirty="0" smtClean="0"/>
          </a:p>
          <a:p>
            <a:r>
              <a:rPr lang="en-US" sz="2400" dirty="0" smtClean="0"/>
              <a:t>Granules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724400" y="2807595"/>
            <a:ext cx="1558982" cy="2404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3382" y="3581400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Bilobed</a:t>
            </a:r>
            <a:r>
              <a:rPr lang="en-US" sz="2400" dirty="0" smtClean="0"/>
              <a:t> nucleus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4495800" y="3352801"/>
            <a:ext cx="1787582" cy="4594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Monocyte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1438107"/>
            <a:ext cx="4862512" cy="508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20974" y="2220826"/>
            <a:ext cx="26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Granular cytoplasm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961992" y="2451659"/>
            <a:ext cx="1558982" cy="4250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77001" y="3048000"/>
            <a:ext cx="266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 irregular nucleus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4918019" y="3463499"/>
            <a:ext cx="1558982" cy="2404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98987" y="4343400"/>
            <a:ext cx="268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Phagocytic vacuoles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4940005" y="4191001"/>
            <a:ext cx="1558982" cy="3832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Basophil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t="9049" r="11526" b="10143"/>
          <a:stretch/>
        </p:blipFill>
        <p:spPr bwMode="auto">
          <a:xfrm>
            <a:off x="2590800" y="1475612"/>
            <a:ext cx="3581400" cy="3387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3382" y="2392096"/>
            <a:ext cx="2789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Coarse dark granules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724400" y="2622929"/>
            <a:ext cx="1558982" cy="4250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66481" y="3352800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Bilobed</a:t>
            </a:r>
            <a:r>
              <a:rPr lang="en-US" sz="2400" dirty="0" smtClean="0"/>
              <a:t> nucleus is not</a:t>
            </a:r>
          </a:p>
          <a:p>
            <a:r>
              <a:rPr lang="en-US" sz="2400" dirty="0" smtClean="0"/>
              <a:t>visible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4724400" y="3352800"/>
            <a:ext cx="1642081" cy="4154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Platelets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62600" y="5715000"/>
            <a:ext cx="26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Granular cytoplasm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 flipV="1">
            <a:off x="5943600" y="4648200"/>
            <a:ext cx="319000" cy="12976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0" y="3057114"/>
            <a:ext cx="2860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Cytoplasmic projections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43600" y="3888111"/>
            <a:ext cx="914400" cy="3908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67000" y="5484167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 nucleus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Leukaemia</a:t>
            </a:r>
            <a:r>
              <a:rPr lang="en-US" dirty="0" smtClean="0">
                <a:solidFill>
                  <a:schemeClr val="tx1"/>
                </a:solidFill>
              </a:rPr>
              <a:t> Classification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533400" y="1905000"/>
            <a:ext cx="1828800" cy="1066800"/>
          </a:xfrm>
          <a:prstGeom prst="rect">
            <a:avLst/>
          </a:prstGeom>
          <a:gradFill flip="none" rotWithShape="1">
            <a:gsLst>
              <a:gs pos="83000">
                <a:schemeClr val="tx2">
                  <a:lumMod val="40000"/>
                  <a:lumOff val="60000"/>
                </a:scheme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effectLst/>
              </a:rPr>
              <a:t>Lymphoid </a:t>
            </a: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6934200" y="1828800"/>
            <a:ext cx="1600200" cy="1066800"/>
          </a:xfrm>
          <a:prstGeom prst="rect">
            <a:avLst/>
          </a:prstGeom>
          <a:gradFill flip="none" rotWithShape="1">
            <a:gsLst>
              <a:gs pos="83000">
                <a:schemeClr val="tx2">
                  <a:lumMod val="40000"/>
                  <a:lumOff val="60000"/>
                </a:scheme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effectLst/>
              </a:rPr>
              <a:t>Myeloid </a:t>
            </a: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533400" y="3276600"/>
            <a:ext cx="1219200" cy="1066800"/>
          </a:xfrm>
          <a:prstGeom prst="rect">
            <a:avLst/>
          </a:prstGeom>
          <a:gradFill flip="none" rotWithShape="1">
            <a:gsLst>
              <a:gs pos="83000">
                <a:schemeClr val="tx2">
                  <a:lumMod val="40000"/>
                  <a:lumOff val="60000"/>
                </a:scheme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effectLst/>
              </a:rPr>
              <a:t>Acute </a:t>
            </a: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6934200" y="3200400"/>
            <a:ext cx="1524000" cy="1066800"/>
          </a:xfrm>
          <a:prstGeom prst="rect">
            <a:avLst/>
          </a:prstGeom>
          <a:gradFill flip="none" rotWithShape="1">
            <a:gsLst>
              <a:gs pos="83000">
                <a:schemeClr val="tx2">
                  <a:lumMod val="40000"/>
                  <a:lumOff val="60000"/>
                </a:scheme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effectLst/>
              </a:rPr>
              <a:t>Chronic </a:t>
            </a:r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609600" y="4724400"/>
            <a:ext cx="1066800" cy="1066800"/>
          </a:xfrm>
          <a:prstGeom prst="rect">
            <a:avLst/>
          </a:prstGeom>
          <a:gradFill flip="none" rotWithShape="1">
            <a:gsLst>
              <a:gs pos="83000">
                <a:schemeClr val="tx2">
                  <a:lumMod val="40000"/>
                  <a:lumOff val="60000"/>
                </a:scheme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effectLst/>
              </a:rPr>
              <a:t>AML </a:t>
            </a:r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3048000" y="4953000"/>
            <a:ext cx="914400" cy="1066800"/>
          </a:xfrm>
          <a:prstGeom prst="rect">
            <a:avLst/>
          </a:prstGeom>
          <a:gradFill flip="none" rotWithShape="1">
            <a:gsLst>
              <a:gs pos="83000">
                <a:schemeClr val="tx2">
                  <a:lumMod val="40000"/>
                  <a:lumOff val="60000"/>
                </a:scheme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effectLst/>
              </a:rPr>
              <a:t>ALL </a:t>
            </a:r>
          </a:p>
        </p:txBody>
      </p:sp>
      <p:sp>
        <p:nvSpPr>
          <p:cNvPr id="57355" name="Rectangle 11"/>
          <p:cNvSpPr>
            <a:spLocks noChangeArrowheads="1"/>
          </p:cNvSpPr>
          <p:nvPr/>
        </p:nvSpPr>
        <p:spPr bwMode="auto">
          <a:xfrm>
            <a:off x="4876800" y="4953000"/>
            <a:ext cx="1066800" cy="1066800"/>
          </a:xfrm>
          <a:prstGeom prst="rect">
            <a:avLst/>
          </a:prstGeom>
          <a:gradFill flip="none" rotWithShape="1">
            <a:gsLst>
              <a:gs pos="83000">
                <a:schemeClr val="tx2">
                  <a:lumMod val="40000"/>
                  <a:lumOff val="60000"/>
                </a:scheme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effectLst/>
              </a:rPr>
              <a:t>CML </a:t>
            </a:r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6629400" y="4953000"/>
            <a:ext cx="990600" cy="1066800"/>
          </a:xfrm>
          <a:prstGeom prst="rect">
            <a:avLst/>
          </a:prstGeom>
          <a:gradFill flip="none" rotWithShape="1">
            <a:gsLst>
              <a:gs pos="83000">
                <a:schemeClr val="tx2">
                  <a:lumMod val="40000"/>
                  <a:lumOff val="60000"/>
                </a:scheme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effectLst/>
              </a:rPr>
              <a:t>CLL </a:t>
            </a:r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>
            <a:off x="990600" y="2971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59" name="Line 15"/>
          <p:cNvSpPr>
            <a:spLocks noChangeShapeType="1"/>
          </p:cNvSpPr>
          <p:nvPr/>
        </p:nvSpPr>
        <p:spPr bwMode="auto">
          <a:xfrm>
            <a:off x="990600" y="2971800"/>
            <a:ext cx="5943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60" name="Line 16"/>
          <p:cNvSpPr>
            <a:spLocks noChangeShapeType="1"/>
          </p:cNvSpPr>
          <p:nvPr/>
        </p:nvSpPr>
        <p:spPr bwMode="auto">
          <a:xfrm>
            <a:off x="7315200" y="28956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flipH="1">
            <a:off x="1752600" y="2895600"/>
            <a:ext cx="5562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>
            <a:off x="1066800" y="4343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>
            <a:off x="1066800" y="4343400"/>
            <a:ext cx="1981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64" name="Line 20"/>
          <p:cNvSpPr>
            <a:spLocks noChangeShapeType="1"/>
          </p:cNvSpPr>
          <p:nvPr/>
        </p:nvSpPr>
        <p:spPr bwMode="auto">
          <a:xfrm>
            <a:off x="7239000" y="426720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65" name="Line 21"/>
          <p:cNvSpPr>
            <a:spLocks noChangeShapeType="1"/>
          </p:cNvSpPr>
          <p:nvPr/>
        </p:nvSpPr>
        <p:spPr bwMode="auto">
          <a:xfrm flipH="1">
            <a:off x="5715000" y="4267200"/>
            <a:ext cx="1219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66" name="Line 22"/>
          <p:cNvSpPr>
            <a:spLocks noChangeShapeType="1"/>
          </p:cNvSpPr>
          <p:nvPr/>
        </p:nvSpPr>
        <p:spPr bwMode="auto">
          <a:xfrm flipH="1">
            <a:off x="2362200" y="1447800"/>
            <a:ext cx="1752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67" name="Line 23"/>
          <p:cNvSpPr>
            <a:spLocks noChangeShapeType="1"/>
          </p:cNvSpPr>
          <p:nvPr/>
        </p:nvSpPr>
        <p:spPr bwMode="auto">
          <a:xfrm>
            <a:off x="4114800" y="1447800"/>
            <a:ext cx="2819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7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7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7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7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7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animBg="1" autoUpdateAnimBg="0"/>
      <p:bldP spid="57350" grpId="0" animBg="1" autoUpdateAnimBg="0"/>
      <p:bldP spid="57351" grpId="0" animBg="1" autoUpdateAnimBg="0"/>
      <p:bldP spid="57352" grpId="0" animBg="1" autoUpdateAnimBg="0"/>
      <p:bldP spid="57353" grpId="0" animBg="1" autoUpdateAnimBg="0"/>
      <p:bldP spid="57354" grpId="0" animBg="1" autoUpdateAnimBg="0"/>
      <p:bldP spid="57355" grpId="0" animBg="1" autoUpdateAnimBg="0"/>
      <p:bldP spid="57356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Trephine biopsy in acute </a:t>
            </a:r>
            <a:r>
              <a:rPr lang="en-US" dirty="0" err="1" smtClean="0"/>
              <a:t>leukaemia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4332241" cy="322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1268760"/>
            <a:ext cx="3546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 trabecular spaces</a:t>
            </a:r>
          </a:p>
          <a:p>
            <a:r>
              <a:rPr lang="en-US" sz="2400" dirty="0" smtClean="0"/>
              <a:t>     completely packed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with cells.</a:t>
            </a:r>
          </a:p>
          <a:p>
            <a:endParaRPr lang="en-US" sz="2400" dirty="0"/>
          </a:p>
          <a:p>
            <a:r>
              <a:rPr lang="en-US" sz="2400" dirty="0" smtClean="0"/>
              <a:t>Absent fat cells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 flipV="1">
            <a:off x="3390570" y="1772264"/>
            <a:ext cx="2549582" cy="4659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S11-4392_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284984"/>
            <a:ext cx="4457982" cy="33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6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lymphoblastic leukaemia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90093"/>
            <a:ext cx="5057084" cy="391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2373799"/>
            <a:ext cx="275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Agranular</a:t>
            </a:r>
            <a:r>
              <a:rPr lang="en-US" sz="2400" dirty="0" smtClean="0"/>
              <a:t> cytoplasm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29607" y="2681947"/>
            <a:ext cx="1247393" cy="4422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29607" y="5410200"/>
            <a:ext cx="3952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nuclear cytoplasmic ratio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00600" y="3867857"/>
            <a:ext cx="1558982" cy="4250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59582" y="3401428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Nucleoli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00" y="5867125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Monomorphic cells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079455" y="1315953"/>
            <a:ext cx="2226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Open chromatin in nucleus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4953000" y="1731452"/>
            <a:ext cx="1126455" cy="8731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lymphoblastic leukaemia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752600"/>
            <a:ext cx="421957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81788" y="2392096"/>
            <a:ext cx="2462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Multiple vacuoles in the cytoplasm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 flipV="1">
            <a:off x="4953000" y="2590800"/>
            <a:ext cx="1728788" cy="2167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53000" y="5715000"/>
            <a:ext cx="3615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Open chromatin in nucleus 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86200" y="4495800"/>
            <a:ext cx="1066800" cy="14683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54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 stain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4" r="18817" b="17515"/>
          <a:stretch/>
        </p:blipFill>
        <p:spPr bwMode="auto">
          <a:xfrm>
            <a:off x="533400" y="1143000"/>
            <a:ext cx="4558146" cy="439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3382" y="2392096"/>
            <a:ext cx="2869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Block positivity in ALL</a:t>
            </a:r>
          </a:p>
          <a:p>
            <a:r>
              <a:rPr lang="en-US" sz="2400" dirty="0" smtClean="0"/>
              <a:t>Blast cells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724400" y="2807595"/>
            <a:ext cx="1558982" cy="123100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Hypochromic red cells  </a:t>
            </a:r>
            <a:endParaRPr lang="en-US" dirty="0"/>
          </a:p>
        </p:txBody>
      </p:sp>
      <p:sp>
        <p:nvSpPr>
          <p:cNvPr id="3" name="Oval 9"/>
          <p:cNvSpPr>
            <a:spLocks noChangeArrowheads="1"/>
          </p:cNvSpPr>
          <p:nvPr/>
        </p:nvSpPr>
        <p:spPr bwMode="auto">
          <a:xfrm>
            <a:off x="838200" y="1303290"/>
            <a:ext cx="1447800" cy="14478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505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0"/>
          <p:cNvSpPr>
            <a:spLocks noChangeArrowheads="1"/>
          </p:cNvSpPr>
          <p:nvPr/>
        </p:nvSpPr>
        <p:spPr bwMode="auto">
          <a:xfrm>
            <a:off x="1348372" y="1798590"/>
            <a:ext cx="427455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3" idx="2"/>
            <a:endCxn id="3" idx="6"/>
          </p:cNvCxnSpPr>
          <p:nvPr/>
        </p:nvCxnSpPr>
        <p:spPr>
          <a:xfrm>
            <a:off x="838200" y="2027190"/>
            <a:ext cx="14478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544" y="2924944"/>
            <a:ext cx="3282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1/3 area of central pallor</a:t>
            </a:r>
          </a:p>
          <a:p>
            <a:r>
              <a:rPr lang="en-US" sz="2400" dirty="0" smtClean="0"/>
              <a:t>Normochromic red cell</a:t>
            </a:r>
            <a:endParaRPr lang="en-US" sz="2400" dirty="0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6660232" y="1844824"/>
            <a:ext cx="1296144" cy="1203176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505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948265" y="2098445"/>
            <a:ext cx="717716" cy="68248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642884" y="2420888"/>
            <a:ext cx="14478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38297" y="3068960"/>
            <a:ext cx="3505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&gt; 1/3 area of central pallor</a:t>
            </a:r>
          </a:p>
          <a:p>
            <a:r>
              <a:rPr lang="en-US" sz="2400" dirty="0" smtClean="0"/>
              <a:t>Hypochromic red cell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2" name="Picture 11" descr="_JVOMITTzfDIaTbCjMhXOg_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2" r="7586"/>
          <a:stretch/>
        </p:blipFill>
        <p:spPr>
          <a:xfrm>
            <a:off x="3203848" y="3933056"/>
            <a:ext cx="2957027" cy="27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5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</a:t>
            </a:r>
            <a:r>
              <a:rPr lang="en-US" dirty="0" err="1" smtClean="0"/>
              <a:t>myeloblastic</a:t>
            </a:r>
            <a:r>
              <a:rPr lang="en-US" dirty="0" smtClean="0"/>
              <a:t> leukaemia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/>
          <a:stretch/>
        </p:blipFill>
        <p:spPr bwMode="auto">
          <a:xfrm>
            <a:off x="796636" y="1524000"/>
            <a:ext cx="5904046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2200" y="594360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Multiple nucleoli</a:t>
            </a:r>
            <a:endParaRPr lang="en-US" sz="2400" dirty="0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1" flipV="1">
            <a:off x="5715000" y="4026282"/>
            <a:ext cx="1143000" cy="58021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0" y="4191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Granular cytoplasm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676400" y="4606499"/>
            <a:ext cx="1257300" cy="131701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Myeloblast</a:t>
            </a:r>
            <a:r>
              <a:rPr lang="en-US" dirty="0" smtClean="0"/>
              <a:t> containing Auer rods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4219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>
            <a:stCxn id="5" idx="1"/>
          </p:cNvCxnSpPr>
          <p:nvPr/>
        </p:nvCxnSpPr>
        <p:spPr>
          <a:xfrm flipH="1">
            <a:off x="3657600" y="3841616"/>
            <a:ext cx="2057400" cy="230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715000" y="361078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Auer rod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370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</a:t>
            </a:r>
            <a:r>
              <a:rPr lang="en-US" dirty="0" err="1" smtClean="0"/>
              <a:t>promyelocytic</a:t>
            </a:r>
            <a:r>
              <a:rPr lang="en-US" dirty="0" smtClean="0"/>
              <a:t> </a:t>
            </a:r>
            <a:r>
              <a:rPr lang="en-US" dirty="0" err="1" smtClean="0"/>
              <a:t>leukaemia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4724400" cy="3129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>
            <a:stCxn id="5" idx="0"/>
          </p:cNvCxnSpPr>
          <p:nvPr/>
        </p:nvCxnSpPr>
        <p:spPr>
          <a:xfrm flipH="1" flipV="1">
            <a:off x="2971800" y="3733802"/>
            <a:ext cx="588640" cy="182879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28800" y="5562600"/>
            <a:ext cx="346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Multiple </a:t>
            </a:r>
            <a:r>
              <a:rPr lang="en-US" sz="2400" dirty="0" err="1" smtClean="0"/>
              <a:t>auer</a:t>
            </a:r>
            <a:r>
              <a:rPr lang="en-US" sz="2400" dirty="0" smtClean="0"/>
              <a:t> </a:t>
            </a:r>
            <a:r>
              <a:rPr lang="en-US" sz="2400" dirty="0" smtClean="0"/>
              <a:t>rods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876800" y="3394363"/>
            <a:ext cx="1066800" cy="33943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3394363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Folded or </a:t>
            </a:r>
            <a:r>
              <a:rPr lang="en-US" sz="2400" dirty="0" err="1" smtClean="0"/>
              <a:t>bilobed</a:t>
            </a:r>
            <a:r>
              <a:rPr lang="en-US" sz="2400" dirty="0" smtClean="0"/>
              <a:t> nucleus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Sudan Black B </a:t>
            </a:r>
            <a:r>
              <a:rPr lang="en-US" dirty="0" smtClean="0"/>
              <a:t>stain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" t="20143" r="7118" b="21187"/>
          <a:stretch/>
        </p:blipFill>
        <p:spPr bwMode="auto">
          <a:xfrm>
            <a:off x="1648691" y="1427018"/>
            <a:ext cx="5860473" cy="399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6095998" y="4419600"/>
            <a:ext cx="533402" cy="14016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8926" y="5867400"/>
            <a:ext cx="4488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Myeloblast</a:t>
            </a:r>
            <a:r>
              <a:rPr lang="en-US" sz="2400" dirty="0" smtClean="0"/>
              <a:t> cytoplasmic granules stain with SBB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Chronic lymphocytic </a:t>
            </a:r>
            <a:r>
              <a:rPr lang="en-US" dirty="0" err="1" smtClean="0"/>
              <a:t>leukaemia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43038"/>
            <a:ext cx="57150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>
            <a:stCxn id="5" idx="1"/>
          </p:cNvCxnSpPr>
          <p:nvPr/>
        </p:nvCxnSpPr>
        <p:spPr>
          <a:xfrm flipH="1" flipV="1">
            <a:off x="4800600" y="4876800"/>
            <a:ext cx="609600" cy="14822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10200" y="5943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Small mature lymphocytes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8" idx="0"/>
          </p:cNvCxnSpPr>
          <p:nvPr/>
        </p:nvCxnSpPr>
        <p:spPr>
          <a:xfrm flipV="1">
            <a:off x="2209800" y="4267200"/>
            <a:ext cx="0" cy="16302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43000" y="589743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Smudge cells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37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CLL in trephine biopsy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929" r="1888" b="14726"/>
          <a:stretch/>
        </p:blipFill>
        <p:spPr bwMode="auto">
          <a:xfrm>
            <a:off x="1648691" y="1620982"/>
            <a:ext cx="5056910" cy="379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467100" y="4541967"/>
            <a:ext cx="1181100" cy="11985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43400" y="574052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Dark areas of small lymphocyte </a:t>
            </a:r>
            <a:r>
              <a:rPr lang="en-US" sz="2400" dirty="0" err="1" smtClean="0"/>
              <a:t>infilration</a:t>
            </a:r>
            <a:r>
              <a:rPr lang="en-US" sz="2400" dirty="0" smtClean="0"/>
              <a:t> in CLL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463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Chronic myeloid </a:t>
            </a:r>
            <a:r>
              <a:rPr lang="en-US" dirty="0" err="1" smtClean="0"/>
              <a:t>leukaemia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chronic phase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59436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stages of maturation present</a:t>
            </a:r>
            <a:endParaRPr lang="en-US" sz="2400" dirty="0"/>
          </a:p>
        </p:txBody>
      </p:sp>
      <p:pic>
        <p:nvPicPr>
          <p:cNvPr id="3" name="Picture 2" descr="figure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2777"/>
            <a:ext cx="5940660" cy="396044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3810000" y="3976256"/>
            <a:ext cx="1752600" cy="19673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37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Trephine biopsy in CML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77187"/>
            <a:ext cx="6019800" cy="453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0036" y="6039992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Prominent </a:t>
            </a:r>
            <a:r>
              <a:rPr lang="en-US" sz="2400" dirty="0" err="1" smtClean="0"/>
              <a:t>granulopoiesis</a:t>
            </a:r>
            <a:r>
              <a:rPr lang="en-US" sz="2400" dirty="0" smtClean="0"/>
              <a:t> with eosinophil precursors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545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Chronic myeloid </a:t>
            </a:r>
            <a:r>
              <a:rPr lang="en-US" dirty="0" err="1" smtClean="0"/>
              <a:t>leukaemia</a:t>
            </a:r>
            <a:r>
              <a:rPr lang="en-US" dirty="0" smtClean="0"/>
              <a:t> accelerated phase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49" y="1828800"/>
            <a:ext cx="538050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15145" y="541020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Note increase of blast cells containing nucleoli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Mature cells are also present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264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Chronic myeloid </a:t>
            </a:r>
            <a:r>
              <a:rPr lang="en-US" dirty="0" err="1" smtClean="0"/>
              <a:t>leukaemia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blast crisis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505460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048000" y="3976255"/>
            <a:ext cx="762000" cy="17157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3400" y="5754331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Predominantly blast cells with occasional eosinophil precursors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087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Normocytic Normochromic red cells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3"/>
          <a:stretch/>
        </p:blipFill>
        <p:spPr bwMode="auto">
          <a:xfrm>
            <a:off x="2123728" y="1844824"/>
            <a:ext cx="5715000" cy="402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3193812"/>
            <a:ext cx="378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Small </a:t>
            </a:r>
            <a:r>
              <a:rPr lang="en-US" sz="2800" dirty="0" smtClean="0"/>
              <a:t>mature</a:t>
            </a:r>
            <a:r>
              <a:rPr lang="en-US" sz="2400" dirty="0" smtClean="0"/>
              <a:t> </a:t>
            </a:r>
            <a:r>
              <a:rPr lang="en-US" sz="2800" dirty="0" smtClean="0"/>
              <a:t>lymphocyte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8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Iron deficiency </a:t>
            </a:r>
            <a:r>
              <a:rPr lang="en-US" dirty="0" err="1" smtClean="0"/>
              <a:t>anaemia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927457"/>
            <a:ext cx="5760640" cy="431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7308" y="1478389"/>
            <a:ext cx="25922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Red cells are smaller than a small lymphocyte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Central area of pallor of red cells is &gt;1/3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Note the pencil shaped cells. 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364088" y="2204864"/>
            <a:ext cx="1008112" cy="50405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24384" y="4044265"/>
            <a:ext cx="1147816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139952" y="4512983"/>
            <a:ext cx="2168865" cy="115212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26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Perls</a:t>
            </a:r>
            <a:r>
              <a:rPr lang="en-US" sz="3200" dirty="0" smtClean="0"/>
              <a:t> stain for iron on bone marrow aspirate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5686484" cy="4553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934467" y="2208532"/>
            <a:ext cx="28083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Note the </a:t>
            </a:r>
            <a:r>
              <a:rPr lang="en-US" sz="2800" dirty="0" err="1" smtClean="0"/>
              <a:t>prussian</a:t>
            </a:r>
            <a:r>
              <a:rPr lang="en-US" sz="2800" dirty="0" smtClean="0"/>
              <a:t> blue stain of iron within </a:t>
            </a:r>
            <a:r>
              <a:rPr lang="en-US" sz="2800" dirty="0" err="1" smtClean="0"/>
              <a:t>macropahges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In iron deficiency the fragments do not have a blue </a:t>
            </a:r>
            <a:r>
              <a:rPr lang="en-US" sz="2800" dirty="0" err="1" smtClean="0"/>
              <a:t>colour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2092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Macrophage containing iron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BC4E-0C62-4F84-A18B-A02C7AA47FC1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50654"/>
          <a:stretch/>
        </p:blipFill>
        <p:spPr bwMode="auto">
          <a:xfrm rot="5400000">
            <a:off x="910567" y="897744"/>
            <a:ext cx="3838771" cy="515686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21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96136" y="1556791"/>
            <a:ext cx="2808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Erythroid</a:t>
            </a:r>
            <a:r>
              <a:rPr lang="en-US" sz="3200" dirty="0" smtClean="0"/>
              <a:t> precursors containing iron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81550"/>
            <a:ext cx="8856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Macrophage cytoplasm </a:t>
            </a:r>
            <a:r>
              <a:rPr lang="en-US" sz="3600" dirty="0" smtClean="0"/>
              <a:t>containing</a:t>
            </a:r>
            <a:r>
              <a:rPr lang="en-US" sz="3200" dirty="0" smtClean="0"/>
              <a:t> iron feeding developing erythrocytes</a:t>
            </a:r>
            <a:endParaRPr lang="en-US" sz="3200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5220072" y="2341621"/>
            <a:ext cx="57606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4788024" y="2341621"/>
            <a:ext cx="1008112" cy="11345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7584" y="4293097"/>
            <a:ext cx="144016" cy="136815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469002" y="5157192"/>
            <a:ext cx="2638044" cy="59295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38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762</Words>
  <Application>Microsoft Macintosh PowerPoint</Application>
  <PresentationFormat>On-screen Show (4:3)</PresentationFormat>
  <Paragraphs>232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Morphology Practical</vt:lpstr>
      <vt:lpstr>Normal bone marrow</vt:lpstr>
      <vt:lpstr>Normal bone marrow</vt:lpstr>
      <vt:lpstr>Morphological Classification  of  Anaemia </vt:lpstr>
      <vt:lpstr>Hypochromic red cells  </vt:lpstr>
      <vt:lpstr>Normocytic Normochromic red cells</vt:lpstr>
      <vt:lpstr>Iron deficiency anaemia</vt:lpstr>
      <vt:lpstr>Perls stain for iron on bone marrow aspirate</vt:lpstr>
      <vt:lpstr>Macrophage containing iron </vt:lpstr>
      <vt:lpstr>Anaemia of chronic disease</vt:lpstr>
      <vt:lpstr>Vitamin B12 or Folate deficiency</vt:lpstr>
      <vt:lpstr>Hypersegmented neutrophils in megaloblastic anaemia </vt:lpstr>
      <vt:lpstr>Megaloblasts in the Bone marrow</vt:lpstr>
      <vt:lpstr>Giant metamyelocytes</vt:lpstr>
      <vt:lpstr>Round macrocytes</vt:lpstr>
      <vt:lpstr>Hereditary spherocytosis</vt:lpstr>
      <vt:lpstr>Hereditary elliptocytosis</vt:lpstr>
      <vt:lpstr>Hereditary Pyropoikilocytosis</vt:lpstr>
      <vt:lpstr>Thalassaemia major</vt:lpstr>
      <vt:lpstr>Thalassaemia trait</vt:lpstr>
      <vt:lpstr>Basophilic stippling</vt:lpstr>
      <vt:lpstr>Howell Jolly bodies</vt:lpstr>
      <vt:lpstr>Reticulocytes </vt:lpstr>
      <vt:lpstr>Sickle cell anaemia</vt:lpstr>
      <vt:lpstr>Sickling test</vt:lpstr>
      <vt:lpstr>G6PD Deficiency</vt:lpstr>
      <vt:lpstr>Blister cells containing denatured haemoglobin</vt:lpstr>
      <vt:lpstr>Heinz bodies</vt:lpstr>
      <vt:lpstr>White cells </vt:lpstr>
      <vt:lpstr>PowerPoint Presentation</vt:lpstr>
      <vt:lpstr>Granulopoiesis</vt:lpstr>
      <vt:lpstr>Myeloblast</vt:lpstr>
      <vt:lpstr>Promyelocyte</vt:lpstr>
      <vt:lpstr>Myelocyte</vt:lpstr>
      <vt:lpstr>Metamyelocyte</vt:lpstr>
      <vt:lpstr>Band forms</vt:lpstr>
      <vt:lpstr>Neutrophil</vt:lpstr>
      <vt:lpstr>Neutrophil with toxic changes</vt:lpstr>
      <vt:lpstr>Lymphocyte</vt:lpstr>
      <vt:lpstr>Reactive lymphocyte</vt:lpstr>
      <vt:lpstr>Eosinophil</vt:lpstr>
      <vt:lpstr>Monocyte</vt:lpstr>
      <vt:lpstr>Basophil</vt:lpstr>
      <vt:lpstr>Platelets</vt:lpstr>
      <vt:lpstr>Leukaemia Classification </vt:lpstr>
      <vt:lpstr>Trephine biopsy in acute leukaemia</vt:lpstr>
      <vt:lpstr>Acute lymphoblastic leukaemia</vt:lpstr>
      <vt:lpstr>Acute lymphoblastic leukaemia</vt:lpstr>
      <vt:lpstr>PAS stain</vt:lpstr>
      <vt:lpstr>Acute myeloblastic leukaemia</vt:lpstr>
      <vt:lpstr>Myeloblast containing Auer rods</vt:lpstr>
      <vt:lpstr>Acute promyelocytic leukaemia</vt:lpstr>
      <vt:lpstr>Sudan Black B stain</vt:lpstr>
      <vt:lpstr>Chronic lymphocytic leukaemia</vt:lpstr>
      <vt:lpstr>CLL in trephine biopsy</vt:lpstr>
      <vt:lpstr>Chronic myeloid leukaemia  chronic phase</vt:lpstr>
      <vt:lpstr>Trephine biopsy in CML</vt:lpstr>
      <vt:lpstr>Chronic myeloid leukaemia accelerated phase</vt:lpstr>
      <vt:lpstr>Chronic myeloid leukaemia blast crisis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Durga</dc:creator>
  <cp:lastModifiedBy>Senani Williams</cp:lastModifiedBy>
  <cp:revision>138</cp:revision>
  <dcterms:created xsi:type="dcterms:W3CDTF">2014-04-02T08:15:13Z</dcterms:created>
  <dcterms:modified xsi:type="dcterms:W3CDTF">2016-08-23T07:27:25Z</dcterms:modified>
</cp:coreProperties>
</file>